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</p:sldIdLst>
  <p:sldSz cx="9144000" cy="6858000" type="screen4x3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33"/>
    <p:restoredTop autoAdjust="0" sz="94711"/>
  </p:normalViewPr>
  <p:slideViewPr>
    <p:cSldViewPr snapToGrid="0" snapToObjects="1">
      <p:cViewPr varScale="1">
        <p:scale>
          <a:sx d="100" n="113"/>
          <a:sy d="100" n="113"/>
        </p:scale>
        <p:origin x="1554" y="102"/>
      </p:cViewPr>
      <p:guideLst>
        <p:guide orient="horz" pos="216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notesMaster" Target="notesMasters/notesMaster1.xml" /><Relationship Id="rId47" Type="http://schemas.openxmlformats.org/officeDocument/2006/relationships/viewProps" Target="viewProps.xml" /><Relationship Id="rId4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49" Type="http://schemas.openxmlformats.org/officeDocument/2006/relationships/tableStyles" Target="tableStyles.xml" /><Relationship Id="rId48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?>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?>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?><Relationships xmlns="http://schemas.openxmlformats.org/package/2006/relationships"><Relationship Id="rId2" Type="http://schemas.openxmlformats.org/officeDocument/2006/relationships/slide" Target="../slides/slide16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?><Relationships xmlns="http://schemas.openxmlformats.org/package/2006/relationships"><Relationship Id="rId2" Type="http://schemas.openxmlformats.org/officeDocument/2006/relationships/slide" Target="../slides/slide24.xml" /><Relationship Id="rId1" Type="http://schemas.openxmlformats.org/officeDocument/2006/relationships/notesMaster" Target="../notesMasters/notesMaster1.xml" /></Relationships>
</file>

<file path=ppt/notesSlides/_rels/notesSlide14.xml.rels><?xml version="1.0" encoding="UTF-8"?><Relationships xmlns="http://schemas.openxmlformats.org/package/2006/relationships"><Relationship Id="rId2" Type="http://schemas.openxmlformats.org/officeDocument/2006/relationships/slide" Target="../slides/slide29.xml" /><Relationship Id="rId1" Type="http://schemas.openxmlformats.org/officeDocument/2006/relationships/notesMaster" Target="../notesMasters/notesMaster1.xml" /></Relationships>
</file>

<file path=ppt/notesSlides/_rels/notesSlide15.xml.rels><?xml version="1.0" encoding="UTF-8"?><Relationships xmlns="http://schemas.openxmlformats.org/package/2006/relationships"><Relationship Id="rId2" Type="http://schemas.openxmlformats.org/officeDocument/2006/relationships/slide" Target="../slides/slide3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7.xml.rels><?xml version="1.0" encoding="UTF-8"?>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8.xml.rels><?xml version="1.0" encoding="UTF-8"?>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9.xml.rels><?xml version="1.0" encoding="UTF-8"?>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Every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grant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different,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general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grants</a:t>
            </a:r>
            <a:r>
              <a:rPr/>
              <a:t> </a:t>
            </a:r>
            <a:r>
              <a:rPr/>
              <a:t>follow.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Broadly</a:t>
            </a:r>
            <a:r>
              <a:rPr/>
              <a:t> </a:t>
            </a:r>
            <a:r>
              <a:rPr/>
              <a:t>speaking,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already</a:t>
            </a:r>
            <a:r>
              <a:rPr/>
              <a:t> </a:t>
            </a:r>
            <a:r>
              <a:rPr/>
              <a:t>know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bulk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needed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grant.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summarize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already</a:t>
            </a:r>
            <a:r>
              <a:rPr/>
              <a:t> </a:t>
            </a:r>
            <a:r>
              <a:rPr/>
              <a:t>known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propose</a:t>
            </a:r>
            <a:r>
              <a:rPr/>
              <a:t> </a:t>
            </a:r>
            <a:r>
              <a:rPr/>
              <a:t>methods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add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know.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third</a:t>
            </a:r>
            <a:r>
              <a:rPr/>
              <a:t> </a:t>
            </a:r>
            <a:r>
              <a:rPr/>
              <a:t>element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grants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discussion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preliminary</a:t>
            </a:r>
            <a:r>
              <a:rPr/>
              <a:t> </a:t>
            </a:r>
            <a:r>
              <a:rPr/>
              <a:t>data.</a:t>
            </a:r>
            <a:r>
              <a:rPr/>
              <a:t> </a:t>
            </a:r>
            <a:r>
              <a:rPr/>
              <a:t>Preliminary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yourself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collected.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isn’t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addresses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proposed</a:t>
            </a:r>
            <a:r>
              <a:rPr/>
              <a:t> </a:t>
            </a:r>
            <a:r>
              <a:rPr/>
              <a:t>research.</a:t>
            </a:r>
            <a:r>
              <a:rPr/>
              <a:t> </a:t>
            </a:r>
            <a:r>
              <a:rPr/>
              <a:t>Otherwise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wouldn’t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money–the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already</a:t>
            </a:r>
            <a:r>
              <a:rPr/>
              <a:t> </a:t>
            </a:r>
            <a:r>
              <a:rPr/>
              <a:t>done.</a:t>
            </a:r>
            <a:r>
              <a:rPr/>
              <a:t> </a:t>
            </a:r>
            <a:r>
              <a:rPr/>
              <a:t>Preliminary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shows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been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active</a:t>
            </a:r>
            <a:r>
              <a:rPr/>
              <a:t> </a:t>
            </a:r>
            <a:r>
              <a:rPr/>
              <a:t>participant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area.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demonstrates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proven</a:t>
            </a:r>
            <a:r>
              <a:rPr/>
              <a:t> </a:t>
            </a:r>
            <a:r>
              <a:rPr/>
              <a:t>yourself</a:t>
            </a:r>
            <a:r>
              <a:rPr/>
              <a:t> </a:t>
            </a:r>
            <a:r>
              <a:rPr/>
              <a:t>capable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doing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along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same</a:t>
            </a:r>
            <a:r>
              <a:rPr/>
              <a:t> </a:t>
            </a:r>
            <a:r>
              <a:rPr/>
              <a:t>lines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propose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methods</a:t>
            </a:r>
            <a:r>
              <a:rPr/>
              <a:t> </a:t>
            </a:r>
            <a:r>
              <a:rPr/>
              <a:t>section.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You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summarize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preliminary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same</a:t>
            </a:r>
            <a:r>
              <a:rPr/>
              <a:t> </a:t>
            </a:r>
            <a:r>
              <a:rPr/>
              <a:t>way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summarize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people’s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exceptions.</a:t>
            </a:r>
            <a:r>
              <a:rPr/>
              <a:t> </a:t>
            </a:r>
            <a:r>
              <a:rPr/>
              <a:t>First,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spend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discuss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own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detail.</a:t>
            </a:r>
            <a:r>
              <a:rPr/>
              <a:t> </a:t>
            </a:r>
            <a:r>
              <a:rPr/>
              <a:t>Second,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include</a:t>
            </a:r>
            <a:r>
              <a:rPr/>
              <a:t> </a:t>
            </a:r>
            <a:r>
              <a:rPr/>
              <a:t>preliminary</a:t>
            </a:r>
            <a:r>
              <a:rPr/>
              <a:t> </a:t>
            </a:r>
            <a:r>
              <a:rPr/>
              <a:t>data,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been</a:t>
            </a:r>
            <a:r>
              <a:rPr/>
              <a:t> </a:t>
            </a:r>
            <a:r>
              <a:rPr/>
              <a:t>published</a:t>
            </a:r>
            <a:r>
              <a:rPr/>
              <a:t> </a:t>
            </a:r>
            <a:r>
              <a:rPr/>
              <a:t>yet.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Some</a:t>
            </a:r>
            <a:r>
              <a:rPr/>
              <a:t> </a:t>
            </a:r>
            <a:r>
              <a:rPr/>
              <a:t>grants</a:t>
            </a:r>
            <a:r>
              <a:rPr/>
              <a:t> </a:t>
            </a:r>
            <a:r>
              <a:rPr/>
              <a:t>require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preliminary</a:t>
            </a:r>
            <a:r>
              <a:rPr/>
              <a:t> </a:t>
            </a:r>
            <a:r>
              <a:rPr/>
              <a:t>data.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don’t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it,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tepid</a:t>
            </a:r>
            <a:r>
              <a:rPr/>
              <a:t> </a:t>
            </a:r>
            <a:r>
              <a:rPr/>
              <a:t>review.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grants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require</a:t>
            </a:r>
            <a:r>
              <a:rPr/>
              <a:t> </a:t>
            </a:r>
            <a:r>
              <a:rPr/>
              <a:t>preliminary</a:t>
            </a:r>
            <a:r>
              <a:rPr/>
              <a:t> </a:t>
            </a:r>
            <a:r>
              <a:rPr/>
              <a:t>data.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grant</a:t>
            </a:r>
            <a:r>
              <a:rPr/>
              <a:t> </a:t>
            </a:r>
            <a:r>
              <a:rPr/>
              <a:t>solicitations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guidelines</a:t>
            </a:r>
            <a:r>
              <a:rPr/>
              <a:t> </a:t>
            </a:r>
            <a:r>
              <a:rPr/>
              <a:t>states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preliminary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needed,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does</a:t>
            </a:r>
            <a:r>
              <a:rPr/>
              <a:t> </a:t>
            </a:r>
            <a:r>
              <a:rPr/>
              <a:t>help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present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it.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You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convince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reviewers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12</a:t>
            </a:fld>
            <a:endParaRPr lang="en-US"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Portney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Watkins,</a:t>
            </a:r>
            <a:r>
              <a:rPr/>
              <a:t> </a:t>
            </a:r>
            <a:r>
              <a:rPr/>
              <a:t>2009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13</a:t>
            </a:fld>
            <a:endParaRPr lang="en-US"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Portney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Watkins,</a:t>
            </a:r>
            <a:r>
              <a:rPr/>
              <a:t> </a:t>
            </a:r>
            <a:r>
              <a:rPr/>
              <a:t>2009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.footnote[Portney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Watkins,</a:t>
            </a:r>
            <a:r>
              <a:rPr/>
              <a:t> </a:t>
            </a:r>
            <a:r>
              <a:rPr/>
              <a:t>2009]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24</a:t>
            </a:fld>
            <a:endParaRPr lang="en-US"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Portney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Watkins,</a:t>
            </a:r>
            <a:r>
              <a:rPr/>
              <a:t> </a:t>
            </a:r>
            <a:r>
              <a:rPr/>
              <a:t>2009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29</a:t>
            </a:fld>
            <a:endParaRPr lang="en-US"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Portney</a:t>
            </a:r>
            <a:r>
              <a:rPr/>
              <a:t> </a:t>
            </a:r>
            <a:r>
              <a:rPr/>
              <a:t>&amp;</a:t>
            </a:r>
            <a:r>
              <a:rPr/>
              <a:t> </a:t>
            </a:r>
            <a:r>
              <a:rPr/>
              <a:t>Watkins,</a:t>
            </a:r>
            <a:r>
              <a:rPr/>
              <a:t> </a:t>
            </a:r>
            <a:r>
              <a:rPr/>
              <a:t>2009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31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I’m</a:t>
            </a:r>
            <a:r>
              <a:rPr/>
              <a:t> </a:t>
            </a:r>
            <a:r>
              <a:rPr/>
              <a:t>going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describe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granting</a:t>
            </a:r>
            <a:r>
              <a:rPr/>
              <a:t> </a:t>
            </a:r>
            <a:r>
              <a:rPr/>
              <a:t>process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perspective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National</a:t>
            </a:r>
            <a:r>
              <a:rPr/>
              <a:t> </a:t>
            </a:r>
            <a:r>
              <a:rPr/>
              <a:t>Institutes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Health.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governmental</a:t>
            </a:r>
            <a:r>
              <a:rPr/>
              <a:t> </a:t>
            </a:r>
            <a:r>
              <a:rPr/>
              <a:t>agencies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distribute</a:t>
            </a:r>
            <a:r>
              <a:rPr/>
              <a:t> </a:t>
            </a:r>
            <a:r>
              <a:rPr/>
              <a:t>grant</a:t>
            </a:r>
            <a:r>
              <a:rPr/>
              <a:t> </a:t>
            </a:r>
            <a:r>
              <a:rPr/>
              <a:t>money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research,</a:t>
            </a:r>
            <a:r>
              <a:rPr/>
              <a:t> </a:t>
            </a:r>
            <a:r>
              <a:rPr/>
              <a:t>such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Department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Defense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National</a:t>
            </a:r>
            <a:r>
              <a:rPr/>
              <a:t> </a:t>
            </a:r>
            <a:r>
              <a:rPr/>
              <a:t>Science</a:t>
            </a:r>
            <a:r>
              <a:rPr/>
              <a:t> </a:t>
            </a:r>
            <a:r>
              <a:rPr/>
              <a:t>Foundation.</a:t>
            </a:r>
            <a:r>
              <a:rPr/>
              <a:t> </a:t>
            </a:r>
            <a:r>
              <a:rPr/>
              <a:t>Grants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available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private</a:t>
            </a:r>
            <a:r>
              <a:rPr/>
              <a:t> </a:t>
            </a:r>
            <a:r>
              <a:rPr/>
              <a:t>organizations,</a:t>
            </a:r>
            <a:r>
              <a:rPr/>
              <a:t> </a:t>
            </a:r>
            <a:r>
              <a:rPr/>
              <a:t>such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Bill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Melinda</a:t>
            </a:r>
            <a:r>
              <a:rPr/>
              <a:t> </a:t>
            </a:r>
            <a:r>
              <a:rPr/>
              <a:t>Gates</a:t>
            </a:r>
            <a:r>
              <a:rPr/>
              <a:t> </a:t>
            </a:r>
            <a:r>
              <a:rPr/>
              <a:t>Foundation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American</a:t>
            </a:r>
            <a:r>
              <a:rPr/>
              <a:t> </a:t>
            </a:r>
            <a:r>
              <a:rPr/>
              <a:t>Heart</a:t>
            </a:r>
            <a:r>
              <a:rPr/>
              <a:t> </a:t>
            </a:r>
            <a:r>
              <a:rPr/>
              <a:t>Association.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Almost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grant</a:t>
            </a:r>
            <a:r>
              <a:rPr/>
              <a:t> </a:t>
            </a:r>
            <a:r>
              <a:rPr/>
              <a:t>opportunities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described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type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solicitation.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called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Broad</a:t>
            </a:r>
            <a:r>
              <a:rPr/>
              <a:t> </a:t>
            </a:r>
            <a:r>
              <a:rPr/>
              <a:t>Agency</a:t>
            </a:r>
            <a:r>
              <a:rPr/>
              <a:t> </a:t>
            </a:r>
            <a:r>
              <a:rPr/>
              <a:t>Announcement</a:t>
            </a:r>
            <a:r>
              <a:rPr/>
              <a:t> </a:t>
            </a:r>
            <a:r>
              <a:rPr/>
              <a:t>(BAA),</a:t>
            </a:r>
            <a:r>
              <a:rPr/>
              <a:t> </a:t>
            </a:r>
            <a:r>
              <a:rPr/>
              <a:t>Request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Applications</a:t>
            </a:r>
            <a:r>
              <a:rPr/>
              <a:t> </a:t>
            </a:r>
            <a:r>
              <a:rPr/>
              <a:t>(RFA),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Request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Proposals</a:t>
            </a:r>
            <a:r>
              <a:rPr/>
              <a:t> </a:t>
            </a:r>
            <a:r>
              <a:rPr/>
              <a:t>(RFP).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NIH</a:t>
            </a:r>
            <a:r>
              <a:rPr/>
              <a:t> </a:t>
            </a:r>
            <a:r>
              <a:rPr/>
              <a:t>terms,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granting</a:t>
            </a:r>
            <a:r>
              <a:rPr/>
              <a:t> </a:t>
            </a:r>
            <a:r>
              <a:rPr/>
              <a:t>agencies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probably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different</a:t>
            </a:r>
            <a:r>
              <a:rPr/>
              <a:t> </a:t>
            </a:r>
            <a:r>
              <a:rPr/>
              <a:t>acronyms.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solicitation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provide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propose.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sometimes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specific,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times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ended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examples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allows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options.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important</a:t>
            </a:r>
            <a:r>
              <a:rPr/>
              <a:t> </a:t>
            </a:r>
            <a:r>
              <a:rPr/>
              <a:t>thing,</a:t>
            </a:r>
            <a:r>
              <a:rPr/>
              <a:t> </a:t>
            </a:r>
            <a:r>
              <a:rPr/>
              <a:t>however,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must,</a:t>
            </a:r>
            <a:r>
              <a:rPr/>
              <a:t> </a:t>
            </a:r>
            <a:r>
              <a:rPr/>
              <a:t>must,</a:t>
            </a:r>
            <a:r>
              <a:rPr/>
              <a:t> </a:t>
            </a:r>
            <a:r>
              <a:rPr/>
              <a:t>must</a:t>
            </a:r>
            <a:r>
              <a:rPr/>
              <a:t> </a:t>
            </a:r>
            <a:r>
              <a:rPr/>
              <a:t>pay</a:t>
            </a:r>
            <a:r>
              <a:rPr/>
              <a:t> </a:t>
            </a:r>
            <a:r>
              <a:rPr/>
              <a:t>attention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cannot</a:t>
            </a:r>
            <a:r>
              <a:rPr/>
              <a:t> </a:t>
            </a:r>
            <a:r>
              <a:rPr/>
              <a:t>do.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can’t</a:t>
            </a:r>
            <a:r>
              <a:rPr/>
              <a:t> </a:t>
            </a:r>
            <a:r>
              <a:rPr/>
              <a:t>run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trial,</a:t>
            </a:r>
            <a:r>
              <a:rPr/>
              <a:t> </a:t>
            </a:r>
            <a:r>
              <a:rPr/>
              <a:t>don’t</a:t>
            </a:r>
            <a:r>
              <a:rPr/>
              <a:t> </a:t>
            </a:r>
            <a:r>
              <a:rPr/>
              <a:t>propose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trial.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Also</a:t>
            </a:r>
            <a:r>
              <a:rPr/>
              <a:t> </a:t>
            </a:r>
            <a:r>
              <a:rPr/>
              <a:t>look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list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allowable</a:t>
            </a:r>
            <a:r>
              <a:rPr/>
              <a:t> </a:t>
            </a:r>
            <a:r>
              <a:rPr/>
              <a:t>expenses.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money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travel?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purchase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computer</a:t>
            </a:r>
            <a:r>
              <a:rPr/>
              <a:t> </a:t>
            </a:r>
            <a:r>
              <a:rPr/>
              <a:t>equipment?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Also</a:t>
            </a:r>
            <a:r>
              <a:rPr/>
              <a:t> </a:t>
            </a:r>
            <a:r>
              <a:rPr/>
              <a:t>note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deadline.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start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grant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months</a:t>
            </a:r>
            <a:r>
              <a:rPr/>
              <a:t> </a:t>
            </a:r>
            <a:r>
              <a:rPr/>
              <a:t>prior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deadline.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I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start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famous</a:t>
            </a:r>
            <a:r>
              <a:rPr/>
              <a:t> </a:t>
            </a:r>
            <a:r>
              <a:rPr/>
              <a:t>quote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John</a:t>
            </a:r>
            <a:r>
              <a:rPr/>
              <a:t> </a:t>
            </a:r>
            <a:r>
              <a:rPr/>
              <a:t>Donne:</a:t>
            </a:r>
            <a:r>
              <a:rPr/>
              <a:t> </a:t>
            </a:r>
            <a:r>
              <a:rPr/>
              <a:t>no</a:t>
            </a:r>
            <a:r>
              <a:rPr/>
              <a:t> </a:t>
            </a:r>
            <a:r>
              <a:rPr/>
              <a:t>man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island.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could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say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no</a:t>
            </a:r>
            <a:r>
              <a:rPr/>
              <a:t> </a:t>
            </a:r>
            <a:r>
              <a:rPr/>
              <a:t>researcher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island.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centuries</a:t>
            </a:r>
            <a:r>
              <a:rPr/>
              <a:t> </a:t>
            </a:r>
            <a:r>
              <a:rPr/>
              <a:t>ago,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were</a:t>
            </a:r>
            <a:r>
              <a:rPr/>
              <a:t> </a:t>
            </a:r>
            <a:r>
              <a:rPr/>
              <a:t>great</a:t>
            </a:r>
            <a:r>
              <a:rPr/>
              <a:t> </a:t>
            </a:r>
            <a:r>
              <a:rPr/>
              <a:t>scientists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could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themselves:</a:t>
            </a:r>
            <a:r>
              <a:rPr/>
              <a:t> </a:t>
            </a:r>
            <a:r>
              <a:rPr/>
              <a:t>Benjamin</a:t>
            </a:r>
            <a:r>
              <a:rPr/>
              <a:t> </a:t>
            </a:r>
            <a:r>
              <a:rPr/>
              <a:t>Franklin,</a:t>
            </a:r>
            <a:r>
              <a:rPr/>
              <a:t> </a:t>
            </a:r>
            <a:r>
              <a:rPr/>
              <a:t>Isaac</a:t>
            </a:r>
            <a:r>
              <a:rPr/>
              <a:t> </a:t>
            </a:r>
            <a:r>
              <a:rPr/>
              <a:t>Newton,</a:t>
            </a:r>
            <a:r>
              <a:rPr/>
              <a:t> </a:t>
            </a:r>
            <a:r>
              <a:rPr/>
              <a:t>Marie</a:t>
            </a:r>
            <a:r>
              <a:rPr/>
              <a:t> </a:t>
            </a:r>
            <a:r>
              <a:rPr/>
              <a:t>Curie.</a:t>
            </a:r>
            <a:r>
              <a:rPr/>
              <a:t> </a:t>
            </a:r>
            <a:r>
              <a:rPr/>
              <a:t>Times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changed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science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become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diverse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no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person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all.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job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grant</a:t>
            </a:r>
            <a:r>
              <a:rPr/>
              <a:t> </a:t>
            </a:r>
            <a:r>
              <a:rPr/>
              <a:t>writer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build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team,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each</a:t>
            </a:r>
            <a:r>
              <a:rPr/>
              <a:t> </a:t>
            </a:r>
            <a:r>
              <a:rPr/>
              <a:t>person</a:t>
            </a:r>
            <a:r>
              <a:rPr/>
              <a:t> </a:t>
            </a:r>
            <a:r>
              <a:rPr/>
              <a:t>providing</a:t>
            </a:r>
            <a:r>
              <a:rPr/>
              <a:t> </a:t>
            </a:r>
            <a:r>
              <a:rPr/>
              <a:t>specialized</a:t>
            </a:r>
            <a:r>
              <a:rPr/>
              <a:t> </a:t>
            </a:r>
            <a:r>
              <a:rPr/>
              <a:t>skills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lack.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Your</a:t>
            </a:r>
            <a:r>
              <a:rPr/>
              <a:t> </a:t>
            </a:r>
            <a:r>
              <a:rPr/>
              <a:t>job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grant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brag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team.</a:t>
            </a:r>
            <a:r>
              <a:rPr/>
              <a:t> </a:t>
            </a:r>
            <a:r>
              <a:rPr/>
              <a:t>Don’t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shy</a:t>
            </a:r>
            <a:r>
              <a:rPr/>
              <a:t> </a:t>
            </a:r>
            <a:r>
              <a:rPr/>
              <a:t>here.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team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capable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conducting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research.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Don’t</a:t>
            </a:r>
            <a:r>
              <a:rPr/>
              <a:t> </a:t>
            </a:r>
            <a:r>
              <a:rPr/>
              <a:t>forget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brag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yourself.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relatively</a:t>
            </a:r>
            <a:r>
              <a:rPr/>
              <a:t> </a:t>
            </a:r>
            <a:r>
              <a:rPr/>
              <a:t>new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research,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training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classes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also</a:t>
            </a:r>
            <a:r>
              <a:rPr/>
              <a:t> </a:t>
            </a:r>
            <a:r>
              <a:rPr/>
              <a:t>have</a:t>
            </a:r>
            <a:r>
              <a:rPr/>
              <a:t> </a:t>
            </a:r>
            <a:r>
              <a:rPr/>
              <a:t>job</a:t>
            </a:r>
            <a:r>
              <a:rPr/>
              <a:t> </a:t>
            </a:r>
            <a:r>
              <a:rPr/>
              <a:t>experiences</a:t>
            </a:r>
            <a:r>
              <a:rPr/>
              <a:t> </a:t>
            </a:r>
            <a:r>
              <a:rPr/>
              <a:t>related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proposing.</a:t>
            </a:r>
            <a:r>
              <a:rPr/>
              <a:t> </a:t>
            </a:r>
            <a:r>
              <a:rPr/>
              <a:t>Let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reviewers</a:t>
            </a:r>
            <a:r>
              <a:rPr/>
              <a:t> </a:t>
            </a:r>
            <a:r>
              <a:rPr/>
              <a:t>know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this.</a:t>
            </a:r>
            <a:r>
              <a:rPr/>
              <a:t> </a:t>
            </a:r>
            <a:r>
              <a:rPr/>
              <a:t>Don’t</a:t>
            </a:r>
            <a:r>
              <a:rPr/>
              <a:t> </a:t>
            </a:r>
            <a:r>
              <a:rPr/>
              <a:t>make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stuff,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course,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put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anything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think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yourself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makes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look</a:t>
            </a:r>
            <a:r>
              <a:rPr/>
              <a:t> </a:t>
            </a:r>
            <a:r>
              <a:rPr/>
              <a:t>special.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few</a:t>
            </a:r>
            <a:r>
              <a:rPr/>
              <a:t> </a:t>
            </a:r>
            <a:r>
              <a:rPr/>
              <a:t>years</a:t>
            </a:r>
            <a:r>
              <a:rPr/>
              <a:t> </a:t>
            </a:r>
            <a:r>
              <a:rPr/>
              <a:t>ago,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proposed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grant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proposed,</a:t>
            </a:r>
            <a:r>
              <a:rPr/>
              <a:t> </a:t>
            </a:r>
            <a:r>
              <a:rPr/>
              <a:t>among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things,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develop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software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help</a:t>
            </a:r>
            <a:r>
              <a:rPr/>
              <a:t> </a:t>
            </a:r>
            <a:r>
              <a:rPr/>
              <a:t>researchers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their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rates.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speed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expect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recruit</a:t>
            </a:r>
            <a:r>
              <a:rPr/>
              <a:t> </a:t>
            </a:r>
            <a:r>
              <a:rPr/>
              <a:t>patients</a:t>
            </a:r>
            <a:r>
              <a:rPr/>
              <a:t> </a:t>
            </a:r>
            <a:r>
              <a:rPr/>
              <a:t>into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trial.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flip</a:t>
            </a:r>
            <a:r>
              <a:rPr/>
              <a:t> </a:t>
            </a:r>
            <a:r>
              <a:rPr/>
              <a:t>side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sample</a:t>
            </a:r>
            <a:r>
              <a:rPr/>
              <a:t> </a:t>
            </a:r>
            <a:r>
              <a:rPr/>
              <a:t>size</a:t>
            </a:r>
            <a:r>
              <a:rPr/>
              <a:t> </a:t>
            </a:r>
            <a:r>
              <a:rPr/>
              <a:t>calculation.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make</a:t>
            </a:r>
            <a:r>
              <a:rPr/>
              <a:t> </a:t>
            </a:r>
            <a:r>
              <a:rPr/>
              <a:t>no</a:t>
            </a:r>
            <a:r>
              <a:rPr/>
              <a:t> </a:t>
            </a:r>
            <a:r>
              <a:rPr/>
              <a:t>sense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propose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sample</a:t>
            </a:r>
            <a:r>
              <a:rPr/>
              <a:t> </a:t>
            </a:r>
            <a:r>
              <a:rPr/>
              <a:t>size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500</a:t>
            </a:r>
            <a:r>
              <a:rPr/>
              <a:t> </a:t>
            </a:r>
            <a:r>
              <a:rPr/>
              <a:t>patients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take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decades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find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volunteers.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grant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funded,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got</a:t>
            </a:r>
            <a:r>
              <a:rPr/>
              <a:t> </a:t>
            </a:r>
            <a:r>
              <a:rPr/>
              <a:t>feedback,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major</a:t>
            </a:r>
            <a:r>
              <a:rPr/>
              <a:t> </a:t>
            </a:r>
            <a:r>
              <a:rPr/>
              <a:t>deficiency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no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familiar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software</a:t>
            </a:r>
            <a:r>
              <a:rPr/>
              <a:t> </a:t>
            </a:r>
            <a:r>
              <a:rPr/>
              <a:t>development.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provided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lessons.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First,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did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brag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much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know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software</a:t>
            </a:r>
            <a:r>
              <a:rPr/>
              <a:t> </a:t>
            </a:r>
            <a:r>
              <a:rPr/>
              <a:t>development.</a:t>
            </a:r>
            <a:r>
              <a:rPr/>
              <a:t> </a:t>
            </a:r>
            <a:r>
              <a:rPr/>
              <a:t>Now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expert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software</a:t>
            </a:r>
            <a:r>
              <a:rPr/>
              <a:t> </a:t>
            </a:r>
            <a:r>
              <a:rPr/>
              <a:t>development,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novice</a:t>
            </a:r>
            <a:r>
              <a:rPr/>
              <a:t> </a:t>
            </a:r>
            <a:r>
              <a:rPr/>
              <a:t>either.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didn’t</a:t>
            </a:r>
            <a:r>
              <a:rPr/>
              <a:t> </a:t>
            </a:r>
            <a:r>
              <a:rPr/>
              <a:t>describe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skills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area.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remember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always</a:t>
            </a:r>
            <a:r>
              <a:rPr/>
              <a:t> </a:t>
            </a:r>
            <a:r>
              <a:rPr/>
              <a:t>brag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yourself.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Second,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knew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experts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software</a:t>
            </a:r>
            <a:r>
              <a:rPr/>
              <a:t> </a:t>
            </a:r>
            <a:r>
              <a:rPr/>
              <a:t>development</a:t>
            </a:r>
            <a:r>
              <a:rPr/>
              <a:t> </a:t>
            </a:r>
            <a:r>
              <a:rPr/>
              <a:t>through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Kansas</a:t>
            </a:r>
            <a:r>
              <a:rPr/>
              <a:t> </a:t>
            </a:r>
            <a:r>
              <a:rPr/>
              <a:t>City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Users</a:t>
            </a:r>
            <a:r>
              <a:rPr/>
              <a:t> </a:t>
            </a:r>
            <a:r>
              <a:rPr/>
              <a:t>Group.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particular,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knew</a:t>
            </a:r>
            <a:r>
              <a:rPr/>
              <a:t> </a:t>
            </a:r>
            <a:r>
              <a:rPr/>
              <a:t>someone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expert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user</a:t>
            </a:r>
            <a:r>
              <a:rPr/>
              <a:t> </a:t>
            </a:r>
            <a:r>
              <a:rPr/>
              <a:t>interfaces.</a:t>
            </a:r>
            <a:r>
              <a:rPr/>
              <a:t> </a:t>
            </a:r>
            <a:r>
              <a:rPr/>
              <a:t>So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talked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him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said,</a:t>
            </a:r>
            <a:r>
              <a:rPr/>
              <a:t> </a:t>
            </a:r>
            <a:r>
              <a:rPr/>
              <a:t>described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grant,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asked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his</a:t>
            </a:r>
            <a:r>
              <a:rPr/>
              <a:t> </a:t>
            </a:r>
            <a:r>
              <a:rPr/>
              <a:t>help</a:t>
            </a:r>
            <a:r>
              <a:rPr/>
              <a:t> </a:t>
            </a:r>
            <a:r>
              <a:rPr/>
              <a:t>when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prepared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resubmission.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did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end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resubmitting</a:t>
            </a:r>
            <a:r>
              <a:rPr/>
              <a:t> </a:t>
            </a:r>
            <a:r>
              <a:rPr/>
              <a:t>because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competing</a:t>
            </a:r>
            <a:r>
              <a:rPr/>
              <a:t> </a:t>
            </a:r>
            <a:r>
              <a:rPr/>
              <a:t>time</a:t>
            </a:r>
            <a:r>
              <a:rPr/>
              <a:t> </a:t>
            </a:r>
            <a:r>
              <a:rPr/>
              <a:t>commitments,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lesson</a:t>
            </a:r>
            <a:r>
              <a:rPr/>
              <a:t> </a:t>
            </a:r>
            <a:r>
              <a:rPr/>
              <a:t>still</a:t>
            </a:r>
            <a:r>
              <a:rPr/>
              <a:t> </a:t>
            </a:r>
            <a:r>
              <a:rPr/>
              <a:t>holds.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Actually,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did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praise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including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researcher,</a:t>
            </a:r>
            <a:r>
              <a:rPr/>
              <a:t> </a:t>
            </a:r>
            <a:r>
              <a:rPr/>
              <a:t>Russ</a:t>
            </a:r>
            <a:r>
              <a:rPr/>
              <a:t> </a:t>
            </a:r>
            <a:r>
              <a:rPr/>
              <a:t>Lenth,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pre-eminent</a:t>
            </a:r>
            <a:r>
              <a:rPr/>
              <a:t> </a:t>
            </a:r>
            <a:r>
              <a:rPr/>
              <a:t>expert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sample</a:t>
            </a:r>
            <a:r>
              <a:rPr/>
              <a:t> </a:t>
            </a:r>
            <a:r>
              <a:rPr/>
              <a:t>size</a:t>
            </a:r>
            <a:r>
              <a:rPr/>
              <a:t> </a:t>
            </a:r>
            <a:r>
              <a:rPr/>
              <a:t>calculation.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mentioned,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neglected</a:t>
            </a:r>
            <a:r>
              <a:rPr/>
              <a:t> </a:t>
            </a:r>
            <a:r>
              <a:rPr/>
              <a:t>partner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sample</a:t>
            </a:r>
            <a:r>
              <a:rPr/>
              <a:t> </a:t>
            </a:r>
            <a:r>
              <a:rPr/>
              <a:t>size</a:t>
            </a:r>
            <a:r>
              <a:rPr/>
              <a:t> </a:t>
            </a:r>
            <a:r>
              <a:rPr/>
              <a:t>calculation,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Dr. Lenth</a:t>
            </a:r>
            <a:r>
              <a:rPr/>
              <a:t> </a:t>
            </a:r>
            <a:r>
              <a:rPr/>
              <a:t>provided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level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technical</a:t>
            </a:r>
            <a:r>
              <a:rPr/>
              <a:t> </a:t>
            </a:r>
            <a:r>
              <a:rPr/>
              <a:t>expertise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reviewers</a:t>
            </a:r>
            <a:r>
              <a:rPr/>
              <a:t> </a:t>
            </a:r>
            <a:r>
              <a:rPr/>
              <a:t>noted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commented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favorably.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Let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share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second</a:t>
            </a:r>
            <a:r>
              <a:rPr/>
              <a:t> </a:t>
            </a:r>
            <a:r>
              <a:rPr/>
              <a:t>story.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another</a:t>
            </a:r>
            <a:r>
              <a:rPr/>
              <a:t> </a:t>
            </a:r>
            <a:r>
              <a:rPr/>
              <a:t>unsuccessful</a:t>
            </a:r>
            <a:r>
              <a:rPr/>
              <a:t> </a:t>
            </a:r>
            <a:r>
              <a:rPr/>
              <a:t>grant.</a:t>
            </a:r>
            <a:r>
              <a:rPr/>
              <a:t> </a:t>
            </a:r>
            <a:r>
              <a:rPr/>
              <a:t>Again,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did</a:t>
            </a:r>
            <a:r>
              <a:rPr/>
              <a:t> </a:t>
            </a:r>
            <a:r>
              <a:rPr/>
              <a:t>well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develop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strong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There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call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developing</a:t>
            </a:r>
            <a:r>
              <a:rPr/>
              <a:t> </a:t>
            </a:r>
            <a:r>
              <a:rPr/>
              <a:t>training</a:t>
            </a:r>
            <a:r>
              <a:rPr/>
              <a:t> </a:t>
            </a:r>
            <a:r>
              <a:rPr/>
              <a:t>modules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biomedical</a:t>
            </a:r>
            <a:r>
              <a:rPr/>
              <a:t> </a:t>
            </a:r>
            <a:r>
              <a:rPr/>
              <a:t>researchers.</a:t>
            </a:r>
            <a:r>
              <a:rPr/>
              <a:t> </a:t>
            </a:r>
            <a:r>
              <a:rPr/>
              <a:t>Right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alley,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thought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myself.</a:t>
            </a:r>
            <a:r>
              <a:rPr/>
              <a:t> </a:t>
            </a:r>
            <a:r>
              <a:rPr/>
              <a:t>Now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careful</a:t>
            </a:r>
            <a:r>
              <a:rPr/>
              <a:t> </a:t>
            </a:r>
            <a:r>
              <a:rPr/>
              <a:t>because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people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far</a:t>
            </a:r>
            <a:r>
              <a:rPr/>
              <a:t> </a:t>
            </a:r>
            <a:r>
              <a:rPr/>
              <a:t>better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developing</a:t>
            </a:r>
            <a:r>
              <a:rPr/>
              <a:t> </a:t>
            </a:r>
            <a:r>
              <a:rPr/>
              <a:t>courses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provide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unique</a:t>
            </a:r>
            <a:r>
              <a:rPr/>
              <a:t> </a:t>
            </a:r>
            <a:r>
              <a:rPr/>
              <a:t>skills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set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apart.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particular,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finding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datasets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used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exercises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teaching</a:t>
            </a:r>
            <a:r>
              <a:rPr/>
              <a:t> </a:t>
            </a:r>
            <a:r>
              <a:rPr/>
              <a:t>examples.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There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been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recently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sharing.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increasing</a:t>
            </a:r>
            <a:r>
              <a:rPr/>
              <a:t> </a:t>
            </a:r>
            <a:r>
              <a:rPr/>
              <a:t>push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researchers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include</a:t>
            </a:r>
            <a:r>
              <a:rPr/>
              <a:t> </a:t>
            </a:r>
            <a:r>
              <a:rPr/>
              <a:t>their</a:t>
            </a:r>
            <a:r>
              <a:rPr/>
              <a:t> </a:t>
            </a:r>
            <a:r>
              <a:rPr/>
              <a:t>datasets</a:t>
            </a:r>
            <a:r>
              <a:rPr/>
              <a:t> </a:t>
            </a:r>
            <a:r>
              <a:rPr/>
              <a:t>along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any</a:t>
            </a:r>
            <a:r>
              <a:rPr/>
              <a:t> </a:t>
            </a:r>
            <a:r>
              <a:rPr/>
              <a:t>peer</a:t>
            </a:r>
            <a:r>
              <a:rPr/>
              <a:t> </a:t>
            </a:r>
            <a:r>
              <a:rPr/>
              <a:t>reviewed</a:t>
            </a:r>
            <a:r>
              <a:rPr/>
              <a:t> </a:t>
            </a:r>
            <a:r>
              <a:rPr/>
              <a:t>publication.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privacy</a:t>
            </a:r>
            <a:r>
              <a:rPr/>
              <a:t> </a:t>
            </a:r>
            <a:r>
              <a:rPr/>
              <a:t>concerns,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course,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datasets.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so,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ways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protect</a:t>
            </a:r>
            <a:r>
              <a:rPr/>
              <a:t> </a:t>
            </a:r>
            <a:r>
              <a:rPr/>
              <a:t>patient</a:t>
            </a:r>
            <a:r>
              <a:rPr/>
              <a:t> </a:t>
            </a:r>
            <a:r>
              <a:rPr/>
              <a:t>privacy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still</a:t>
            </a:r>
            <a:r>
              <a:rPr/>
              <a:t> </a:t>
            </a:r>
            <a:r>
              <a:rPr/>
              <a:t>share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wanted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propose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training</a:t>
            </a:r>
            <a:r>
              <a:rPr/>
              <a:t> </a:t>
            </a:r>
            <a:r>
              <a:rPr/>
              <a:t>videos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issues</a:t>
            </a:r>
            <a:r>
              <a:rPr/>
              <a:t> </a:t>
            </a:r>
            <a:r>
              <a:rPr/>
              <a:t>associated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sharing–issues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documentation,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often</a:t>
            </a:r>
            <a:r>
              <a:rPr/>
              <a:t> </a:t>
            </a:r>
            <a:r>
              <a:rPr/>
              <a:t>overlooked.</a:t>
            </a:r>
            <a:r>
              <a:rPr/>
              <a:t> </a:t>
            </a:r>
            <a:r>
              <a:rPr/>
              <a:t>Now</a:t>
            </a:r>
            <a:r>
              <a:rPr/>
              <a:t> </a:t>
            </a:r>
            <a:r>
              <a:rPr/>
              <a:t>part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job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assemble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first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involve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expert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curriculum</a:t>
            </a:r>
            <a:r>
              <a:rPr/>
              <a:t> </a:t>
            </a:r>
            <a:r>
              <a:rPr/>
              <a:t>development.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Mike</a:t>
            </a:r>
            <a:r>
              <a:rPr/>
              <a:t> </a:t>
            </a:r>
            <a:r>
              <a:rPr/>
              <a:t>Abel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Let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share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second</a:t>
            </a:r>
            <a:r>
              <a:rPr/>
              <a:t> </a:t>
            </a:r>
            <a:r>
              <a:rPr/>
              <a:t>story.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about</a:t>
            </a:r>
            <a:r>
              <a:rPr/>
              <a:t> </a:t>
            </a:r>
            <a:r>
              <a:rPr/>
              <a:t>another</a:t>
            </a:r>
            <a:r>
              <a:rPr/>
              <a:t> </a:t>
            </a:r>
            <a:r>
              <a:rPr/>
              <a:t>unsuccessful</a:t>
            </a:r>
            <a:r>
              <a:rPr/>
              <a:t> </a:t>
            </a:r>
            <a:r>
              <a:rPr/>
              <a:t>grant.</a:t>
            </a:r>
            <a:r>
              <a:rPr/>
              <a:t> </a:t>
            </a:r>
            <a:r>
              <a:rPr/>
              <a:t>Again,</a:t>
            </a:r>
            <a:r>
              <a:rPr/>
              <a:t> </a:t>
            </a:r>
            <a:r>
              <a:rPr/>
              <a:t>one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did</a:t>
            </a:r>
            <a:r>
              <a:rPr/>
              <a:t> </a:t>
            </a:r>
            <a:r>
              <a:rPr/>
              <a:t>well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develop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strong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There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call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developing</a:t>
            </a:r>
            <a:r>
              <a:rPr/>
              <a:t> </a:t>
            </a:r>
            <a:r>
              <a:rPr/>
              <a:t>training</a:t>
            </a:r>
            <a:r>
              <a:rPr/>
              <a:t> </a:t>
            </a:r>
            <a:r>
              <a:rPr/>
              <a:t>modules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biomedical</a:t>
            </a:r>
            <a:r>
              <a:rPr/>
              <a:t> </a:t>
            </a:r>
            <a:r>
              <a:rPr/>
              <a:t>researchers.</a:t>
            </a:r>
            <a:r>
              <a:rPr/>
              <a:t> </a:t>
            </a:r>
            <a:r>
              <a:rPr/>
              <a:t>Right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alley,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thought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myself.</a:t>
            </a:r>
            <a:r>
              <a:rPr/>
              <a:t> </a:t>
            </a:r>
            <a:r>
              <a:rPr/>
              <a:t>Now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careful</a:t>
            </a:r>
            <a:r>
              <a:rPr/>
              <a:t> </a:t>
            </a:r>
            <a:r>
              <a:rPr/>
              <a:t>because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people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far</a:t>
            </a:r>
            <a:r>
              <a:rPr/>
              <a:t> </a:t>
            </a:r>
            <a:r>
              <a:rPr/>
              <a:t>better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developing</a:t>
            </a:r>
            <a:r>
              <a:rPr/>
              <a:t> </a:t>
            </a:r>
            <a:r>
              <a:rPr/>
              <a:t>courses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am.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provide</a:t>
            </a:r>
            <a:r>
              <a:rPr/>
              <a:t> </a:t>
            </a:r>
            <a:r>
              <a:rPr/>
              <a:t>some</a:t>
            </a:r>
            <a:r>
              <a:rPr/>
              <a:t> </a:t>
            </a:r>
            <a:r>
              <a:rPr/>
              <a:t>unique</a:t>
            </a:r>
            <a:r>
              <a:rPr/>
              <a:t> </a:t>
            </a:r>
            <a:r>
              <a:rPr/>
              <a:t>skills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set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apart.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particular,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am</a:t>
            </a:r>
            <a:r>
              <a:rPr/>
              <a:t> </a:t>
            </a:r>
            <a:r>
              <a:rPr/>
              <a:t>very</a:t>
            </a:r>
            <a:r>
              <a:rPr/>
              <a:t> </a:t>
            </a:r>
            <a:r>
              <a:rPr/>
              <a:t>good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finding</a:t>
            </a:r>
            <a:r>
              <a:rPr/>
              <a:t> </a:t>
            </a:r>
            <a:r>
              <a:rPr/>
              <a:t>interesting</a:t>
            </a:r>
            <a:r>
              <a:rPr/>
              <a:t> </a:t>
            </a:r>
            <a:r>
              <a:rPr/>
              <a:t>datasets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can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used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exercises</a:t>
            </a:r>
            <a:r>
              <a:rPr/>
              <a:t> </a:t>
            </a:r>
            <a:r>
              <a:rPr/>
              <a:t>or</a:t>
            </a:r>
            <a:r>
              <a:rPr/>
              <a:t> </a:t>
            </a:r>
            <a:r>
              <a:rPr/>
              <a:t>teaching</a:t>
            </a:r>
            <a:r>
              <a:rPr/>
              <a:t> </a:t>
            </a:r>
            <a:r>
              <a:rPr/>
              <a:t>examples.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There</a:t>
            </a:r>
            <a:r>
              <a:rPr/>
              <a:t> </a:t>
            </a:r>
            <a:r>
              <a:rPr/>
              <a:t>has</a:t>
            </a:r>
            <a:r>
              <a:rPr/>
              <a:t> </a:t>
            </a:r>
            <a:r>
              <a:rPr/>
              <a:t>been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lot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interest</a:t>
            </a:r>
            <a:r>
              <a:rPr/>
              <a:t> </a:t>
            </a:r>
            <a:r>
              <a:rPr/>
              <a:t>recently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sharing.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increasing</a:t>
            </a:r>
            <a:r>
              <a:rPr/>
              <a:t> </a:t>
            </a:r>
            <a:r>
              <a:rPr/>
              <a:t>push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researchers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include</a:t>
            </a:r>
            <a:r>
              <a:rPr/>
              <a:t> </a:t>
            </a:r>
            <a:r>
              <a:rPr/>
              <a:t>their</a:t>
            </a:r>
            <a:r>
              <a:rPr/>
              <a:t> </a:t>
            </a:r>
            <a:r>
              <a:rPr/>
              <a:t>datasets</a:t>
            </a:r>
            <a:r>
              <a:rPr/>
              <a:t> </a:t>
            </a:r>
            <a:r>
              <a:rPr/>
              <a:t>along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any</a:t>
            </a:r>
            <a:r>
              <a:rPr/>
              <a:t> </a:t>
            </a:r>
            <a:r>
              <a:rPr/>
              <a:t>peer</a:t>
            </a:r>
            <a:r>
              <a:rPr/>
              <a:t> </a:t>
            </a:r>
            <a:r>
              <a:rPr/>
              <a:t>reviewed</a:t>
            </a:r>
            <a:r>
              <a:rPr/>
              <a:t> </a:t>
            </a:r>
            <a:r>
              <a:rPr/>
              <a:t>publication.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privacy</a:t>
            </a:r>
            <a:r>
              <a:rPr/>
              <a:t> </a:t>
            </a:r>
            <a:r>
              <a:rPr/>
              <a:t>concerns,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course,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many</a:t>
            </a:r>
            <a:r>
              <a:rPr/>
              <a:t> </a:t>
            </a:r>
            <a:r>
              <a:rPr/>
              <a:t>datasets.</a:t>
            </a:r>
            <a:r>
              <a:rPr/>
              <a:t> </a:t>
            </a:r>
            <a:r>
              <a:rPr/>
              <a:t>Even</a:t>
            </a:r>
            <a:r>
              <a:rPr/>
              <a:t> </a:t>
            </a:r>
            <a:r>
              <a:rPr/>
              <a:t>so,</a:t>
            </a:r>
            <a:r>
              <a:rPr/>
              <a:t> </a:t>
            </a:r>
            <a:r>
              <a:rPr/>
              <a:t>there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ways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protect</a:t>
            </a:r>
            <a:r>
              <a:rPr/>
              <a:t> </a:t>
            </a:r>
            <a:r>
              <a:rPr/>
              <a:t>patient</a:t>
            </a:r>
            <a:r>
              <a:rPr/>
              <a:t> </a:t>
            </a:r>
            <a:r>
              <a:rPr/>
              <a:t>privacy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still</a:t>
            </a:r>
            <a:r>
              <a:rPr/>
              <a:t> </a:t>
            </a:r>
            <a:r>
              <a:rPr/>
              <a:t>share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data.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So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wanted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propose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training</a:t>
            </a:r>
            <a:r>
              <a:rPr/>
              <a:t> </a:t>
            </a:r>
            <a:r>
              <a:rPr/>
              <a:t>videos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issues</a:t>
            </a:r>
            <a:r>
              <a:rPr/>
              <a:t> </a:t>
            </a:r>
            <a:r>
              <a:rPr/>
              <a:t>associated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sharing–issues</a:t>
            </a:r>
            <a:r>
              <a:rPr/>
              <a:t> </a:t>
            </a:r>
            <a:r>
              <a:rPr/>
              <a:t>like</a:t>
            </a:r>
            <a:r>
              <a:rPr/>
              <a:t> </a:t>
            </a:r>
            <a:r>
              <a:rPr/>
              <a:t>documentation,</a:t>
            </a:r>
            <a:r>
              <a:rPr/>
              <a:t> </a:t>
            </a:r>
            <a:r>
              <a:rPr/>
              <a:t>which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often</a:t>
            </a:r>
            <a:r>
              <a:rPr/>
              <a:t> </a:t>
            </a:r>
            <a:r>
              <a:rPr/>
              <a:t>overlooked.</a:t>
            </a:r>
            <a:r>
              <a:rPr/>
              <a:t> </a:t>
            </a:r>
            <a:r>
              <a:rPr/>
              <a:t>Now</a:t>
            </a:r>
            <a:r>
              <a:rPr/>
              <a:t> </a:t>
            </a:r>
            <a:r>
              <a:rPr/>
              <a:t>part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my</a:t>
            </a:r>
            <a:r>
              <a:rPr/>
              <a:t> </a:t>
            </a:r>
            <a:r>
              <a:rPr/>
              <a:t>job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assemble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team.</a:t>
            </a:r>
          </a:p>
          <a:p>
            <a:pPr lvl="0" marL="0" indent="0">
              <a:buNone/>
            </a:pPr>
          </a:p>
          <a:p>
            <a:pPr lvl="0" marL="0" indent="0">
              <a:buNone/>
            </a:pPr>
            <a:r>
              <a:rPr/>
              <a:t>One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first</a:t>
            </a:r>
            <a:r>
              <a:rPr/>
              <a:t> </a:t>
            </a:r>
            <a:r>
              <a:rPr/>
              <a:t>steps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involve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expert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curriculum</a:t>
            </a:r>
            <a:r>
              <a:rPr/>
              <a:t> </a:t>
            </a:r>
            <a:r>
              <a:rPr/>
              <a:t>development.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second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identify</a:t>
            </a:r>
            <a:r>
              <a:rPr/>
              <a:t> </a:t>
            </a:r>
            <a:r>
              <a:rPr/>
              <a:t>someone</a:t>
            </a:r>
            <a:r>
              <a:rPr/>
              <a:t> </a:t>
            </a:r>
            <a:r>
              <a:rPr/>
              <a:t>who</a:t>
            </a:r>
            <a:r>
              <a:rPr/>
              <a:t> </a:t>
            </a:r>
            <a:r>
              <a:rPr/>
              <a:t>could</a:t>
            </a:r>
            <a:r>
              <a:rPr/>
              <a:t> </a:t>
            </a:r>
            <a:r>
              <a:rPr/>
              <a:t>provide</a:t>
            </a:r>
            <a:r>
              <a:rPr/>
              <a:t> </a:t>
            </a:r>
            <a:r>
              <a:rPr/>
              <a:t>an</a:t>
            </a:r>
            <a:r>
              <a:rPr/>
              <a:t> </a:t>
            </a:r>
            <a:r>
              <a:rPr/>
              <a:t>evaluation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curriculum.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</a:t>
            </a:r>
            <a:r>
              <a:rPr/>
              <a:t> </a:t>
            </a:r>
            <a:r>
              <a:rPr/>
              <a:t>third</a:t>
            </a:r>
            <a:r>
              <a:rPr/>
              <a:t> </a:t>
            </a:r>
            <a:r>
              <a:rPr/>
              <a:t>step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recruit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librarian.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actually</a:t>
            </a:r>
            <a:r>
              <a:rPr/>
              <a:t> </a:t>
            </a:r>
            <a:r>
              <a:rPr/>
              <a:t>ended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two</a:t>
            </a:r>
            <a:r>
              <a:rPr/>
              <a:t> </a:t>
            </a:r>
            <a:r>
              <a:rPr/>
              <a:t>librarians.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Here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second</a:t>
            </a:r>
            <a:r>
              <a:rPr/>
              <a:t> </a:t>
            </a:r>
            <a:r>
              <a:rPr/>
              <a:t>librarian.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12/30/2018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9.xml" /><Relationship Id="rId3" Type="http://schemas.openxmlformats.org/officeDocument/2006/relationships/image" Target="../media/image5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0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1.xml" /><Relationship Id="rId3" Type="http://schemas.openxmlformats.org/officeDocument/2006/relationships/image" Target="../media/image6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2.xml" /><Relationship Id="rId3" Type="http://schemas.openxmlformats.org/officeDocument/2006/relationships/image" Target="../media/image7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3.xml" /><Relationship Id="rId3" Type="http://schemas.openxmlformats.org/officeDocument/2006/relationships/image" Target="../media/image9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4.xml" /><Relationship Id="rId3" Type="http://schemas.openxmlformats.org/officeDocument/2006/relationships/image" Target="../media/image12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5.xml" /><Relationship Id="rId3" Type="http://schemas.openxmlformats.org/officeDocument/2006/relationships/image" Target="../media/image13.png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Relationship Id="rId3" Type="http://schemas.openxmlformats.org/officeDocument/2006/relationships/image" Target="../media/image1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2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7.xml" /><Relationship Id="rId3" Type="http://schemas.openxmlformats.org/officeDocument/2006/relationships/image" Target="../media/image3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8.xml" /><Relationship Id="rId3" Type="http://schemas.openxmlformats.org/officeDocument/2006/relationships/image" Target="../media/image4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Video</a:t>
            </a:r>
            <a:r>
              <a:rPr/>
              <a:t> </a:t>
            </a:r>
            <a:r>
              <a:rPr/>
              <a:t>14</a:t>
            </a:r>
            <a:r>
              <a:rPr/>
              <a:t> </a:t>
            </a:r>
            <a:r>
              <a:rPr/>
              <a:t>-</a:t>
            </a:r>
            <a:r>
              <a:rPr/>
              <a:t> </a:t>
            </a:r>
            <a:r>
              <a:rPr/>
              <a:t>Writing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Steve</a:t>
            </a:r>
            <a:r>
              <a:rPr/>
              <a:t> </a:t>
            </a:r>
            <a:r>
              <a:rPr/>
              <a:t>Simon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Build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team,</a:t>
            </a:r>
            <a:r>
              <a:rPr/>
              <a:t> </a:t>
            </a:r>
            <a:r>
              <a:rPr/>
              <a:t>peer-reviewed</a:t>
            </a:r>
            <a:r>
              <a:rPr/>
              <a:t> </a:t>
            </a:r>
            <a:r>
              <a:rPr/>
              <a:t>datasets</a:t>
            </a:r>
            <a:r>
              <a:rPr/>
              <a:t> </a:t>
            </a:r>
            <a:r>
              <a:rPr/>
              <a:t>(4/4)</a:t>
            </a:r>
          </a:p>
        </p:txBody>
      </p:sp>
      <p:pic>
        <p:nvPicPr>
          <p:cNvPr descr="../images/grant-thompson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016000" y="1600200"/>
            <a:ext cx="71247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Submit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letter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intent,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asked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Very brief description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Elements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Literature review</a:t>
            </a:r>
          </a:p>
          <a:p>
            <a:pPr lvl="1"/>
            <a:r>
              <a:rPr/>
              <a:t>Methods section</a:t>
            </a:r>
          </a:p>
          <a:p>
            <a:pPr lvl="1"/>
            <a:r>
              <a:rPr/>
              <a:t>Preliminary data</a:t>
            </a:r>
          </a:p>
          <a:p>
            <a:pPr lvl="2"/>
            <a:r>
              <a:rPr/>
              <a:t>Proof of your capabilities</a:t>
            </a:r>
          </a:p>
          <a:p>
            <a:pPr lvl="2"/>
            <a:r>
              <a:rPr/>
              <a:t>Not always available</a:t>
            </a:r>
          </a:p>
          <a:p>
            <a:pPr lvl="1"/>
            <a:r>
              <a:rPr/>
              <a:t>Strengths of the research team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pic>
        <p:nvPicPr>
          <p:cNvPr descr="../images/image-14-0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943100" y="1600200"/>
            <a:ext cx="52578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Components</a:t>
            </a:r>
          </a:p>
          <a:p>
            <a:pPr lvl="2"/>
            <a:r>
              <a:rPr/>
              <a:t>Title</a:t>
            </a:r>
          </a:p>
          <a:p>
            <a:pPr lvl="2"/>
            <a:r>
              <a:rPr/>
              <a:t>Abstract</a:t>
            </a:r>
          </a:p>
          <a:p>
            <a:pPr lvl="2"/>
            <a:r>
              <a:rPr/>
              <a:t>Body of proposal</a:t>
            </a:r>
          </a:p>
          <a:p>
            <a:pPr lvl="3"/>
            <a:r>
              <a:rPr/>
              <a:t>Statement of the problem</a:t>
            </a:r>
          </a:p>
          <a:p>
            <a:pPr lvl="2"/>
            <a:r>
              <a:rPr/>
              <a:t>Purpose, Hypotheses, and Specific Aims</a:t>
            </a:r>
          </a:p>
          <a:p>
            <a:pPr lvl="2"/>
            <a:r>
              <a:rPr/>
              <a:t>Background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Components</a:t>
            </a:r>
          </a:p>
          <a:p>
            <a:pPr lvl="2"/>
            <a:r>
              <a:rPr/>
              <a:t>Methods</a:t>
            </a:r>
          </a:p>
          <a:p>
            <a:pPr lvl="3"/>
            <a:r>
              <a:rPr/>
              <a:t>Subjects</a:t>
            </a:r>
          </a:p>
          <a:p>
            <a:pPr lvl="3"/>
            <a:r>
              <a:rPr/>
              <a:t>Materials</a:t>
            </a:r>
          </a:p>
          <a:p>
            <a:pPr lvl="3"/>
            <a:r>
              <a:rPr/>
              <a:t>Procedures</a:t>
            </a:r>
          </a:p>
          <a:p>
            <a:pPr lvl="3"/>
            <a:r>
              <a:rPr/>
              <a:t>Data Analysis</a:t>
            </a:r>
          </a:p>
          <a:p>
            <a:pPr lvl="3"/>
            <a:r>
              <a:rPr/>
              <a:t>References</a:t>
            </a:r>
          </a:p>
          <a:p>
            <a:pPr lvl="2"/>
            <a:r>
              <a:rPr/>
              <a:t>Informed consent plans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pic>
        <p:nvPicPr>
          <p:cNvPr descr="../images/image-14-02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60071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Examples of proposal material</a:t>
            </a:r>
          </a:p>
          <a:p>
            <a:pPr lvl="2"/>
            <a:r>
              <a:rPr/>
              <a:t>Timeline</a:t>
            </a:r>
          </a:p>
          <a:p>
            <a:pPr lvl="2"/>
            <a:r>
              <a:rPr/>
              <a:t>Protocol Schedule</a:t>
            </a:r>
          </a:p>
          <a:p>
            <a:pPr lvl="2"/>
            <a:r>
              <a:rPr/>
              <a:t>Measures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Administrative Support</a:t>
            </a:r>
          </a:p>
          <a:p>
            <a:pPr lvl="2"/>
            <a:r>
              <a:rPr/>
              <a:t>Budget - #s and justification</a:t>
            </a:r>
          </a:p>
          <a:p>
            <a:pPr lvl="2"/>
            <a:r>
              <a:rPr/>
              <a:t>Resources and environment</a:t>
            </a:r>
          </a:p>
          <a:p>
            <a:pPr lvl="2"/>
            <a:r>
              <a:rPr/>
              <a:t>Personnel</a:t>
            </a:r>
          </a:p>
          <a:p>
            <a:pPr lvl="1"/>
            <a:r>
              <a:rPr/>
              <a:t>Proposal presentation style</a:t>
            </a:r>
          </a:p>
          <a:p>
            <a:pPr lvl="2"/>
            <a:r>
              <a:rPr/>
              <a:t>Format – rules and suggestions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Examples – Other funding mechanisms</a:t>
            </a:r>
          </a:p>
          <a:p>
            <a:pPr lvl="2"/>
            <a:r>
              <a:rPr/>
              <a:t>National Science Foundation</a:t>
            </a:r>
          </a:p>
          <a:p>
            <a:pPr lvl="2"/>
            <a:r>
              <a:rPr/>
              <a:t>CDC</a:t>
            </a:r>
          </a:p>
          <a:p>
            <a:pPr lvl="2"/>
            <a:r>
              <a:rPr/>
              <a:t>Other government agencies</a:t>
            </a:r>
          </a:p>
          <a:p>
            <a:pPr lvl="2"/>
            <a:r>
              <a:rPr/>
              <a:t>Foundations</a:t>
            </a:r>
          </a:p>
          <a:p>
            <a:pPr lvl="2"/>
            <a:r>
              <a:rPr/>
              <a:t>Internal funding mechanisms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Research</a:t>
            </a:r>
            <a:r>
              <a:rPr/>
              <a:t> </a:t>
            </a:r>
            <a:r>
              <a:rPr/>
              <a:t>grant</a:t>
            </a:r>
            <a:r>
              <a:rPr/>
              <a:t> </a:t>
            </a:r>
            <a:r>
              <a:rPr/>
              <a:t>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Read the solicitation and guidelines</a:t>
            </a:r>
          </a:p>
          <a:p>
            <a:pPr lvl="1"/>
            <a:r>
              <a:rPr/>
              <a:t>Build a research team</a:t>
            </a:r>
          </a:p>
          <a:p>
            <a:pPr lvl="1"/>
            <a:r>
              <a:rPr/>
              <a:t>Submit a letter of intent, if asked</a:t>
            </a:r>
          </a:p>
          <a:p>
            <a:pPr lvl="1"/>
            <a:r>
              <a:rPr/>
              <a:t>Prepare a draft proposal</a:t>
            </a:r>
          </a:p>
          <a:p>
            <a:pPr lvl="1"/>
            <a:r>
              <a:rPr/>
              <a:t>Get internal reviewers and administrative approval</a:t>
            </a:r>
          </a:p>
          <a:p>
            <a:pPr lvl="1"/>
            <a:r>
              <a:rPr/>
              <a:t>Submit proposal and wait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Writing</a:t>
            </a:r>
            <a:r>
              <a:rPr/>
              <a:t> </a:t>
            </a:r>
            <a:r>
              <a:rPr/>
              <a:t>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Proposal – “forward-looking document”</a:t>
            </a:r>
          </a:p>
          <a:p>
            <a:pPr lvl="2"/>
            <a:r>
              <a:rPr/>
              <a:t>Tense</a:t>
            </a:r>
          </a:p>
          <a:p>
            <a:pPr lvl="3"/>
            <a:r>
              <a:rPr/>
              <a:t>Statement of problem (present tense)</a:t>
            </a:r>
          </a:p>
          <a:p>
            <a:pPr lvl="3"/>
            <a:r>
              <a:rPr/>
              <a:t>Background (past tense)</a:t>
            </a:r>
          </a:p>
          <a:p>
            <a:pPr lvl="3"/>
            <a:r>
              <a:rPr/>
              <a:t>Method (future tense)</a:t>
            </a:r>
          </a:p>
          <a:p>
            <a:pPr lvl="2"/>
            <a:r>
              <a:rPr/>
              <a:t>Format – varies</a:t>
            </a:r>
          </a:p>
          <a:p>
            <a:pPr lvl="2"/>
            <a:r>
              <a:rPr/>
              <a:t>Tone</a:t>
            </a:r>
          </a:p>
          <a:p>
            <a:pPr lvl="3"/>
            <a:r>
              <a:rPr/>
              <a:t>Positive, persuasive, scholarly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Writing</a:t>
            </a:r>
            <a:r>
              <a:rPr/>
              <a:t> </a:t>
            </a:r>
            <a:r>
              <a:rPr/>
              <a:t>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Report – “exercise in organization and clarity of expression”</a:t>
            </a:r>
          </a:p>
          <a:p>
            <a:pPr lvl="2"/>
            <a:r>
              <a:rPr/>
              <a:t>Specifics</a:t>
            </a:r>
          </a:p>
          <a:p>
            <a:pPr lvl="3"/>
            <a:r>
              <a:rPr/>
              <a:t>People first</a:t>
            </a:r>
          </a:p>
          <a:p>
            <a:pPr lvl="3"/>
            <a:r>
              <a:rPr/>
              <a:t>Active vs passive voice</a:t>
            </a:r>
          </a:p>
          <a:p>
            <a:pPr lvl="3"/>
            <a:r>
              <a:rPr/>
              <a:t>Simplicity of language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Writing</a:t>
            </a:r>
            <a:r>
              <a:rPr/>
              <a:t> </a:t>
            </a:r>
            <a:r>
              <a:rPr/>
              <a:t>Style</a:t>
            </a:r>
          </a:p>
        </p:txBody>
      </p:sp>
      <p:pic>
        <p:nvPicPr>
          <p:cNvPr descr="../images/image-14-0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892300"/>
            <a:ext cx="8229600" cy="3937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Journal article</a:t>
            </a:r>
          </a:p>
          <a:p>
            <a:pPr lvl="2"/>
            <a:r>
              <a:rPr/>
              <a:t>Selecting journal</a:t>
            </a:r>
          </a:p>
          <a:p>
            <a:pPr lvl="2"/>
            <a:r>
              <a:rPr/>
              <a:t>Preparing the submission</a:t>
            </a:r>
          </a:p>
          <a:p>
            <a:pPr lvl="3"/>
            <a:r>
              <a:rPr/>
              <a:t>Structure and content (P &amp; W, Table 33.1)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pic>
        <p:nvPicPr>
          <p:cNvPr descr="../images/image-14-04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930400" y="1600200"/>
            <a:ext cx="52832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Journal article</a:t>
            </a:r>
          </a:p>
          <a:p>
            <a:pPr lvl="2"/>
            <a:r>
              <a:rPr/>
              <a:t>Preparing the submission</a:t>
            </a:r>
          </a:p>
          <a:p>
            <a:pPr lvl="3"/>
            <a:r>
              <a:rPr/>
              <a:t>Structure and content (Table 33.1)</a:t>
            </a:r>
          </a:p>
          <a:p>
            <a:pPr lvl="3"/>
            <a:r>
              <a:rPr/>
              <a:t>Tables and graphs</a:t>
            </a:r>
          </a:p>
          <a:p>
            <a:pPr lvl="2"/>
            <a:r>
              <a:rPr/>
              <a:t>Publishing thesis and/or dissertation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pic>
        <p:nvPicPr>
          <p:cNvPr descr="../images/image-14-0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235200" y="1600200"/>
            <a:ext cx="46609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pic>
        <p:nvPicPr>
          <p:cNvPr descr="../images/image-14-0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46100" y="1600200"/>
            <a:ext cx="8064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Poster presentation</a:t>
            </a:r>
          </a:p>
          <a:p>
            <a:pPr lvl="2"/>
            <a:r>
              <a:rPr/>
              <a:t>Content and layout</a:t>
            </a:r>
          </a:p>
          <a:p>
            <a:pPr lvl="2"/>
            <a:r>
              <a:rPr/>
              <a:t>Materials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pic>
        <p:nvPicPr>
          <p:cNvPr descr="../images/image-14-07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22400" y="1600200"/>
            <a:ext cx="63119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Read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solicitation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guidelines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Solicitation</a:t>
            </a:r>
          </a:p>
          <a:p>
            <a:pPr lvl="2"/>
            <a:r>
              <a:rPr/>
              <a:t>BAA, RFA, RFP, others</a:t>
            </a:r>
          </a:p>
          <a:p>
            <a:pPr lvl="2"/>
            <a:r>
              <a:rPr/>
              <a:t>List of what you can/cannot propose</a:t>
            </a:r>
          </a:p>
          <a:p>
            <a:pPr lvl="2"/>
            <a:r>
              <a:rPr/>
              <a:t>Allowable expenses</a:t>
            </a:r>
          </a:p>
          <a:p>
            <a:pPr lvl="2"/>
            <a:r>
              <a:rPr/>
              <a:t>Deadline</a:t>
            </a:r>
          </a:p>
          <a:p>
            <a:pPr lvl="1"/>
            <a:r>
              <a:rPr/>
              <a:t>Guidelines</a:t>
            </a:r>
          </a:p>
          <a:p>
            <a:pPr lvl="2"/>
            <a:r>
              <a:rPr/>
              <a:t>Proposal length</a:t>
            </a:r>
          </a:p>
          <a:p>
            <a:pPr lvl="2"/>
            <a:r>
              <a:rPr/>
              <a:t>Proposal structure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Oral presentation</a:t>
            </a:r>
          </a:p>
          <a:p>
            <a:pPr lvl="2"/>
            <a:r>
              <a:rPr/>
              <a:t>Planning and preparation</a:t>
            </a:r>
          </a:p>
          <a:p>
            <a:pPr lvl="2"/>
            <a:r>
              <a:rPr/>
              <a:t>Visual presentation</a:t>
            </a:r>
          </a:p>
          <a:p>
            <a:pPr lvl="3"/>
            <a:r>
              <a:rPr/>
              <a:t>Types of slides</a:t>
            </a:r>
          </a:p>
          <a:p>
            <a:pPr lvl="3"/>
            <a:r>
              <a:rPr/>
              <a:t>Limiting words</a:t>
            </a:r>
          </a:p>
          <a:p>
            <a:pPr lvl="3"/>
            <a:r>
              <a:rPr/>
              <a:t>Contents of slides</a:t>
            </a:r>
          </a:p>
          <a:p>
            <a:pPr lvl="3"/>
            <a:r>
              <a:rPr/>
              <a:t>Graphics</a:t>
            </a:r>
          </a:p>
          <a:p>
            <a:pPr lvl="3"/>
            <a:r>
              <a:rPr/>
              <a:t>Backgrounds and colors</a:t>
            </a:r>
          </a:p>
          <a:p>
            <a:pPr lvl="2"/>
            <a:r>
              <a:rPr/>
              <a:t>Rehearsal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Reporting</a:t>
            </a:r>
            <a:r>
              <a:rPr/>
              <a:t> </a:t>
            </a:r>
            <a:r>
              <a:rPr/>
              <a:t>Clinical</a:t>
            </a:r>
            <a:r>
              <a:rPr/>
              <a:t> </a:t>
            </a:r>
            <a:r>
              <a:rPr/>
              <a:t>Research</a:t>
            </a:r>
          </a:p>
        </p:txBody>
      </p:sp>
      <p:pic>
        <p:nvPicPr>
          <p:cNvPr descr="../images/image-14-08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247900" y="1600200"/>
            <a:ext cx="46482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Paper (up to 200 pts)</a:t>
            </a:r>
          </a:p>
          <a:p>
            <a:pPr lvl="1"/>
            <a:r>
              <a:rPr/>
              <a:t>Class Presentation (up to 40 pts)</a:t>
            </a:r>
          </a:p>
          <a:p>
            <a:pPr lvl="1"/>
            <a:r>
              <a:rPr/>
              <a:t>Poster (up to 10 pts)</a:t>
            </a:r>
          </a:p>
          <a:p>
            <a:pPr lvl="1"/>
            <a:r>
              <a:rPr/>
              <a:t>Due dates</a:t>
            </a:r>
          </a:p>
          <a:p>
            <a:pPr lvl="2"/>
            <a:r>
              <a:rPr/>
              <a:t>Presentation &amp; Poster – last day of class</a:t>
            </a:r>
          </a:p>
          <a:p>
            <a:pPr lvl="3"/>
            <a:r>
              <a:rPr/>
              <a:t>Section 0002 – Thursday, May 3, 2018</a:t>
            </a:r>
          </a:p>
          <a:p>
            <a:pPr lvl="2"/>
            <a:r>
              <a:rPr/>
              <a:t>Paper – Finals week</a:t>
            </a:r>
          </a:p>
          <a:p>
            <a:pPr lvl="3"/>
            <a:r>
              <a:rPr/>
              <a:t>Section 0002 – Tuesday , May 10, 2018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Format – Refer to the grading rubric and information in the Syllabus for web sites with relevant information</a:t>
            </a:r>
          </a:p>
          <a:p>
            <a:pPr lvl="1"/>
            <a:r>
              <a:rPr/>
              <a:t>Presentation –</a:t>
            </a:r>
          </a:p>
          <a:p>
            <a:pPr lvl="2"/>
            <a:r>
              <a:rPr/>
              <a:t>Research conference style – Presentation then discussion</a:t>
            </a:r>
          </a:p>
          <a:p>
            <a:pPr lvl="2"/>
            <a:r>
              <a:rPr/>
              <a:t>Time: 10-min presentation</a:t>
            </a:r>
          </a:p>
          <a:p>
            <a:pPr lvl="2"/>
            <a:r>
              <a:rPr/>
              <a:t>Structure: Objectives, Background, Methods, Planned analyses, Implications</a:t>
            </a:r>
          </a:p>
          <a:p>
            <a:pPr lvl="2"/>
            <a:r>
              <a:rPr/>
              <a:t>Prepare “slides” for visual support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Poster –</a:t>
            </a:r>
          </a:p>
          <a:p>
            <a:pPr lvl="2"/>
            <a:r>
              <a:rPr/>
              <a:t>Overlap between poster material and presentation visual material</a:t>
            </a:r>
          </a:p>
          <a:p>
            <a:pPr lvl="2"/>
            <a:r>
              <a:rPr/>
              <a:t>Submit poster material as a PowerPoint file (.ppt or .pptx)</a:t>
            </a:r>
          </a:p>
          <a:p>
            <a:pPr lvl="2"/>
            <a:r>
              <a:rPr/>
              <a:t>Due on the day of presentations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Turn in through Turnitin link on the course Blackboard site by 5pm on the due date</a:t>
            </a:r>
          </a:p>
          <a:p>
            <a:pPr lvl="2"/>
            <a:r>
              <a:rPr/>
              <a:t>Structure – Refer to the grading rubric; truncated version of the five-chapter thesis format</a:t>
            </a:r>
          </a:p>
          <a:p>
            <a:pPr lvl="3"/>
            <a:r>
              <a:rPr/>
              <a:t>Introduction to the problem (Chapter 1)</a:t>
            </a:r>
          </a:p>
          <a:p>
            <a:pPr lvl="3"/>
            <a:r>
              <a:rPr/>
              <a:t>Review of the literature (Chapter 2)</a:t>
            </a:r>
          </a:p>
          <a:p>
            <a:pPr lvl="3"/>
            <a:r>
              <a:rPr/>
              <a:t>Description of methodology (Chapter 3)</a:t>
            </a:r>
          </a:p>
          <a:p>
            <a:pPr lvl="3"/>
            <a:r>
              <a:rPr/>
              <a:t>Proposed implications of the study</a:t>
            </a:r>
          </a:p>
          <a:p>
            <a:pPr lvl="3"/>
            <a:r>
              <a:rPr/>
              <a:t>References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Title –</a:t>
            </a:r>
          </a:p>
          <a:p>
            <a:pPr lvl="3"/>
            <a:r>
              <a:rPr/>
              <a:t>First chance to get reader’s attention</a:t>
            </a:r>
          </a:p>
          <a:p>
            <a:pPr lvl="3"/>
            <a:r>
              <a:rPr/>
              <a:t>Brief, but descriptive</a:t>
            </a:r>
          </a:p>
          <a:p>
            <a:pPr lvl="2"/>
            <a:r>
              <a:rPr/>
              <a:t>Abstract –</a:t>
            </a:r>
          </a:p>
          <a:p>
            <a:pPr lvl="3"/>
            <a:r>
              <a:rPr/>
              <a:t>Next chance to get reader’s attention</a:t>
            </a:r>
          </a:p>
          <a:p>
            <a:pPr lvl="3"/>
            <a:r>
              <a:rPr/>
              <a:t>Publication - May be the only part of the article read by most</a:t>
            </a:r>
          </a:p>
          <a:p>
            <a:pPr lvl="3"/>
            <a:r>
              <a:rPr/>
              <a:t>Proposal – needs to present a summary of the proposed study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Introduction – (approx. 1-2 pages)</a:t>
            </a:r>
          </a:p>
          <a:p>
            <a:pPr lvl="3"/>
            <a:r>
              <a:rPr/>
              <a:t>Introduce the topic / Frame the problem – convince reader that there is a significant issue/concern that needs to be addressed. “Critical need” “So what?”</a:t>
            </a:r>
          </a:p>
          <a:p>
            <a:pPr lvl="3"/>
            <a:r>
              <a:rPr/>
              <a:t>How your proposed project will address the “critical need”</a:t>
            </a:r>
          </a:p>
          <a:p>
            <a:pPr lvl="3"/>
            <a:r>
              <a:rPr/>
              <a:t>Aims / goals / objectives of proposed study</a:t>
            </a:r>
          </a:p>
          <a:p>
            <a:pPr lvl="3"/>
            <a:r>
              <a:rPr/>
              <a:t>Expectations / Impact of findings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Review of the Literature –</a:t>
            </a:r>
          </a:p>
          <a:p>
            <a:pPr lvl="3"/>
            <a:r>
              <a:rPr/>
              <a:t>Organized to support what you want to do</a:t>
            </a:r>
          </a:p>
          <a:p>
            <a:pPr lvl="3"/>
            <a:r>
              <a:rPr/>
              <a:t>NOT an annotated bibliography</a:t>
            </a:r>
          </a:p>
          <a:p>
            <a:pPr lvl="3"/>
            <a:r>
              <a:rPr/>
              <a:t>Represents your understanding of the relevant literature</a:t>
            </a:r>
          </a:p>
          <a:p>
            <a:pPr lvl="3"/>
            <a:r>
              <a:rPr/>
              <a:t>Provides background to justify your proposed study</a:t>
            </a:r>
          </a:p>
          <a:p>
            <a:pPr lvl="3"/>
            <a:r>
              <a:rPr/>
              <a:t>Final section -</a:t>
            </a:r>
          </a:p>
          <a:p>
            <a:pPr lvl="4"/>
            <a:r>
              <a:rPr/>
              <a:t>Gaps in the literature – what needs to be done</a:t>
            </a:r>
          </a:p>
          <a:p>
            <a:pPr lvl="4"/>
            <a:r>
              <a:rPr/>
              <a:t>How your proposed study will address those gaps</a:t>
            </a:r>
          </a:p>
          <a:p>
            <a:pPr lvl="4"/>
            <a:r>
              <a:rPr/>
              <a:t>Describe your research hypotheses / questions</a:t>
            </a:r>
          </a:p>
        </p:txBody>
      </p: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Review of the Literature –</a:t>
            </a:r>
          </a:p>
          <a:p>
            <a:pPr lvl="3"/>
            <a:r>
              <a:rPr/>
              <a:t>What a literature review is NOT –</a:t>
            </a:r>
          </a:p>
          <a:p>
            <a:pPr lvl="4"/>
            <a:r>
              <a:rPr/>
              <a:t>Annotated bibliography</a:t>
            </a:r>
          </a:p>
          <a:p>
            <a:pPr lvl="3"/>
            <a:r>
              <a:rPr/>
              <a:t>Must represent your own words and thoughts –</a:t>
            </a:r>
          </a:p>
          <a:p>
            <a:pPr lvl="4"/>
            <a:r>
              <a:rPr/>
              <a:t>Reminder of what constitutes plagiarism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Build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“No man is an island” John Donne</a:t>
            </a:r>
          </a:p>
          <a:p>
            <a:pPr lvl="1"/>
            <a:r>
              <a:rPr/>
              <a:t>Find researchers with the skills you lack</a:t>
            </a:r>
          </a:p>
          <a:p>
            <a:pPr lvl="2"/>
            <a:r>
              <a:rPr/>
              <a:t>Brag about them</a:t>
            </a:r>
          </a:p>
          <a:p>
            <a:pPr lvl="2"/>
            <a:r>
              <a:rPr/>
              <a:t>Brag about yourself</a:t>
            </a:r>
          </a:p>
        </p:txBody>
      </p: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Methods</a:t>
            </a:r>
          </a:p>
          <a:p>
            <a:pPr lvl="3"/>
            <a:r>
              <a:rPr/>
              <a:t>Study design –</a:t>
            </a:r>
          </a:p>
          <a:p>
            <a:pPr lvl="4"/>
            <a:r>
              <a:rPr/>
              <a:t>Description of the overall study design - how you are going to do your study</a:t>
            </a:r>
          </a:p>
          <a:p>
            <a:pPr lvl="3"/>
            <a:r>
              <a:rPr/>
              <a:t>Sample –</a:t>
            </a:r>
          </a:p>
          <a:p>
            <a:pPr lvl="4"/>
            <a:r>
              <a:rPr/>
              <a:t>Description of who is being studied</a:t>
            </a:r>
          </a:p>
          <a:p>
            <a:pPr lvl="4"/>
            <a:r>
              <a:rPr/>
              <a:t>Where did they come from?</a:t>
            </a:r>
          </a:p>
          <a:p>
            <a:pPr lvl="4"/>
            <a:r>
              <a:rPr/>
              <a:t>Sampling method</a:t>
            </a:r>
          </a:p>
          <a:p>
            <a:pPr lvl="4"/>
            <a:r>
              <a:rPr/>
              <a:t>Inclusion and exclusion criteria</a:t>
            </a:r>
          </a:p>
          <a:p>
            <a:pPr lvl="4"/>
            <a:r>
              <a:rPr/>
              <a:t>Power analysis information could be included here</a:t>
            </a:r>
          </a:p>
        </p:txBody>
      </p:sp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Methods</a:t>
            </a:r>
          </a:p>
          <a:p>
            <a:pPr lvl="3"/>
            <a:r>
              <a:rPr/>
              <a:t>Measures –</a:t>
            </a:r>
          </a:p>
          <a:p>
            <a:pPr lvl="4"/>
            <a:r>
              <a:rPr/>
              <a:t>Describe all the measures that will be obtained/used in the study</a:t>
            </a:r>
          </a:p>
          <a:p>
            <a:pPr lvl="4"/>
            <a:r>
              <a:rPr/>
              <a:t>If using established scales/measures, provide reference and general description of values that will be obtained</a:t>
            </a:r>
          </a:p>
          <a:p>
            <a:pPr lvl="4"/>
            <a:r>
              <a:rPr/>
              <a:t>If using measures developed for the study, provide more detail</a:t>
            </a:r>
          </a:p>
          <a:p>
            <a:pPr lvl="5"/>
            <a:r>
              <a:rPr/>
              <a:t>Will there be pilot testing of the measure?</a:t>
            </a:r>
          </a:p>
          <a:p>
            <a:pPr lvl="4"/>
            <a:r>
              <a:rPr/>
              <a:t>Organize information about measures –</a:t>
            </a:r>
          </a:p>
          <a:p>
            <a:pPr lvl="5"/>
            <a:r>
              <a:rPr/>
              <a:t>Outcome measures</a:t>
            </a:r>
          </a:p>
          <a:p>
            <a:pPr lvl="5"/>
            <a:r>
              <a:rPr/>
              <a:t>Independent variables</a:t>
            </a:r>
          </a:p>
          <a:p>
            <a:pPr lvl="5"/>
            <a:r>
              <a:rPr/>
              <a:t>Other measures</a:t>
            </a:r>
          </a:p>
        </p:txBody>
      </p:sp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Methods</a:t>
            </a:r>
          </a:p>
          <a:p>
            <a:pPr lvl="3"/>
            <a:r>
              <a:rPr/>
              <a:t>Procedures –</a:t>
            </a:r>
          </a:p>
          <a:p>
            <a:pPr lvl="4"/>
            <a:r>
              <a:rPr/>
              <a:t>Description of how the study will be conducted</a:t>
            </a:r>
          </a:p>
          <a:p>
            <a:pPr lvl="4"/>
            <a:r>
              <a:rPr/>
              <a:t>How participants recruited and enrolled</a:t>
            </a:r>
          </a:p>
          <a:p>
            <a:pPr lvl="4"/>
            <a:r>
              <a:rPr/>
              <a:t>Consenting process</a:t>
            </a:r>
          </a:p>
          <a:p>
            <a:pPr lvl="4"/>
            <a:r>
              <a:rPr/>
              <a:t>Random assignment described if appropriate</a:t>
            </a:r>
          </a:p>
          <a:p>
            <a:pPr lvl="4"/>
            <a:r>
              <a:rPr/>
              <a:t>Timing information</a:t>
            </a:r>
          </a:p>
          <a:p>
            <a:pPr lvl="5"/>
            <a:r>
              <a:rPr/>
              <a:t>Length of intervention</a:t>
            </a:r>
          </a:p>
          <a:p>
            <a:pPr lvl="5"/>
            <a:r>
              <a:rPr/>
              <a:t>Timing of measurements</a:t>
            </a:r>
          </a:p>
          <a:p>
            <a:pPr lvl="5"/>
            <a:r>
              <a:rPr/>
              <a:t>Length of follow-up</a:t>
            </a:r>
          </a:p>
          <a:p>
            <a:pPr lvl="4"/>
            <a:r>
              <a:rPr/>
              <a:t>Description of groups / interventions</a:t>
            </a:r>
          </a:p>
          <a:p>
            <a:pPr lvl="4"/>
            <a:r>
              <a:rPr/>
              <a:t>Compensation / payment if appropriate</a:t>
            </a:r>
          </a:p>
        </p:txBody>
      </p:sp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Final</a:t>
            </a:r>
            <a:r>
              <a:rPr/>
              <a:t> </a:t>
            </a:r>
            <a:r>
              <a:rPr/>
              <a:t>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Written Research Proposal</a:t>
            </a:r>
          </a:p>
          <a:p>
            <a:pPr lvl="2"/>
            <a:r>
              <a:rPr/>
              <a:t>Methods</a:t>
            </a:r>
          </a:p>
          <a:p>
            <a:pPr lvl="3"/>
            <a:r>
              <a:rPr/>
              <a:t>Statistical analysis</a:t>
            </a:r>
          </a:p>
          <a:p>
            <a:pPr lvl="4"/>
            <a:r>
              <a:rPr/>
              <a:t>Data management and quality checks</a:t>
            </a:r>
          </a:p>
          <a:p>
            <a:pPr lvl="4"/>
            <a:r>
              <a:rPr/>
              <a:t>Descriptive analysis</a:t>
            </a:r>
          </a:p>
          <a:p>
            <a:pPr lvl="4"/>
            <a:r>
              <a:rPr/>
              <a:t>Analyses to test hypotheses / questions</a:t>
            </a:r>
          </a:p>
          <a:p>
            <a:pPr lvl="4"/>
            <a:r>
              <a:rPr/>
              <a:t>Description of analyses should clearly relate to each hypothesis / question</a:t>
            </a:r>
          </a:p>
          <a:p>
            <a:pPr lvl="2"/>
            <a:r>
              <a:rPr/>
              <a:t>Implications of your study</a:t>
            </a:r>
          </a:p>
          <a:p>
            <a:pPr lvl="3"/>
            <a:r>
              <a:rPr/>
              <a:t>What will be the impact of your study?</a:t>
            </a:r>
          </a:p>
          <a:p>
            <a:pPr lvl="3"/>
            <a:r>
              <a:rPr/>
              <a:t>What could be the next step after this study?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Build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team,</a:t>
            </a:r>
            <a:r>
              <a:rPr/>
              <a:t> </a:t>
            </a:r>
            <a:r>
              <a:rPr/>
              <a:t>patient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(1/2)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Accrual = how fast you can recruit patients</a:t>
            </a:r>
          </a:p>
          <a:p>
            <a:pPr lvl="1"/>
            <a:r>
              <a:rPr/>
              <a:t>Criticized on software development angle</a:t>
            </a:r>
          </a:p>
          <a:p>
            <a:pPr lvl="2"/>
            <a:r>
              <a:rPr/>
              <a:t>Failure to mention my expertise</a:t>
            </a:r>
          </a:p>
          <a:p>
            <a:pPr lvl="2"/>
            <a:r>
              <a:rPr/>
              <a:t>Failure to recruit other experts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Build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team,</a:t>
            </a:r>
            <a:r>
              <a:rPr/>
              <a:t> </a:t>
            </a:r>
            <a:r>
              <a:rPr/>
              <a:t>patient</a:t>
            </a:r>
            <a:r>
              <a:rPr/>
              <a:t> </a:t>
            </a:r>
            <a:r>
              <a:rPr/>
              <a:t>accrual</a:t>
            </a:r>
            <a:r>
              <a:rPr/>
              <a:t> </a:t>
            </a:r>
            <a:r>
              <a:rPr/>
              <a:t>model</a:t>
            </a:r>
            <a:r>
              <a:rPr/>
              <a:t> </a:t>
            </a:r>
            <a:r>
              <a:rPr/>
              <a:t>(2/2)</a:t>
            </a:r>
          </a:p>
        </p:txBody>
      </p:sp>
      <p:pic>
        <p:nvPicPr>
          <p:cNvPr descr="../images/grant-lenth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054100" y="1600200"/>
            <a:ext cx="70231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Build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team,</a:t>
            </a:r>
            <a:r>
              <a:rPr/>
              <a:t> </a:t>
            </a:r>
            <a:r>
              <a:rPr/>
              <a:t>peer-reviewed</a:t>
            </a:r>
            <a:r>
              <a:rPr/>
              <a:t> </a:t>
            </a:r>
            <a:r>
              <a:rPr/>
              <a:t>datasets</a:t>
            </a:r>
            <a:r>
              <a:rPr/>
              <a:t> </a:t>
            </a:r>
            <a:r>
              <a:rPr/>
              <a:t>(1/4)</a:t>
            </a:r>
          </a:p>
        </p:txBody>
      </p:sp>
      <p:pic>
        <p:nvPicPr>
          <p:cNvPr descr="../images/grant-manguv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841500"/>
            <a:ext cx="8229600" cy="4038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Build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team,</a:t>
            </a:r>
            <a:r>
              <a:rPr/>
              <a:t> </a:t>
            </a:r>
            <a:r>
              <a:rPr/>
              <a:t>peer-reviewed</a:t>
            </a:r>
            <a:r>
              <a:rPr/>
              <a:t> </a:t>
            </a:r>
            <a:r>
              <a:rPr/>
              <a:t>datasets</a:t>
            </a:r>
            <a:r>
              <a:rPr/>
              <a:t> </a:t>
            </a:r>
            <a:r>
              <a:rPr/>
              <a:t>(2/4)</a:t>
            </a:r>
          </a:p>
        </p:txBody>
      </p:sp>
      <p:pic>
        <p:nvPicPr>
          <p:cNvPr descr="../images/grant-abel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016000" y="1600200"/>
            <a:ext cx="71247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Build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research</a:t>
            </a:r>
            <a:r>
              <a:rPr/>
              <a:t> </a:t>
            </a:r>
            <a:r>
              <a:rPr/>
              <a:t>team,</a:t>
            </a:r>
            <a:r>
              <a:rPr/>
              <a:t> </a:t>
            </a:r>
            <a:r>
              <a:rPr/>
              <a:t>peer-reviewed</a:t>
            </a:r>
            <a:r>
              <a:rPr/>
              <a:t> </a:t>
            </a:r>
            <a:r>
              <a:rPr/>
              <a:t>datasets</a:t>
            </a:r>
            <a:r>
              <a:rPr/>
              <a:t> </a:t>
            </a:r>
            <a:r>
              <a:rPr/>
              <a:t>(3/4)</a:t>
            </a:r>
          </a:p>
        </p:txBody>
      </p:sp>
      <p:pic>
        <p:nvPicPr>
          <p:cNvPr descr="../images/grant-curti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270000" y="1600200"/>
            <a:ext cx="6604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17</Words>
  <Application>Microsoft Office PowerPoint</Application>
  <PresentationFormat>On-screen Show (4:3)</PresentationFormat>
  <Paragraphs>9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Title slide</vt:lpstr>
      <vt:lpstr>Content slide</vt:lpstr>
      <vt:lpstr>Two content</vt:lpstr>
      <vt:lpstr>Section Header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 14 - Writing a research proposal</dc:title>
  <dc:creator>Steve Simon</dc:creator>
  <cp:keywords/>
  <dcterms:created xsi:type="dcterms:W3CDTF">2022-05-14T17:55:07Z</dcterms:created>
  <dcterms:modified xsi:type="dcterms:W3CDTF">2022-05-14T17:55:07Z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nit">
    <vt:lpwstr>(function(inputFile, encoding) { rmarkdown::render(inputFile, encoding = encoding, output_dir = “../results”, output_format = “all”) })</vt:lpwstr>
  </property>
  <property fmtid="{D5CDD505-2E9C-101B-9397-08002B2CF9AE}" pid="3" name="output">
    <vt:lpwstr/>
  </property>
</Properties>
</file>